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171" r:id="rId1"/>
  </p:sldMasterIdLst>
  <p:notesMasterIdLst>
    <p:notesMasterId r:id="rId33"/>
  </p:notesMasterIdLst>
  <p:handoutMasterIdLst>
    <p:handoutMasterId r:id="rId34"/>
  </p:handoutMasterIdLst>
  <p:sldIdLst>
    <p:sldId id="262" r:id="rId2"/>
    <p:sldId id="256" r:id="rId3"/>
    <p:sldId id="260" r:id="rId4"/>
    <p:sldId id="2147470912" r:id="rId5"/>
    <p:sldId id="2147470913" r:id="rId6"/>
    <p:sldId id="2147470901" r:id="rId7"/>
    <p:sldId id="2147470905" r:id="rId8"/>
    <p:sldId id="2147470906" r:id="rId9"/>
    <p:sldId id="2147470908" r:id="rId10"/>
    <p:sldId id="2147470909" r:id="rId11"/>
    <p:sldId id="2147470903" r:id="rId12"/>
    <p:sldId id="2147470911" r:id="rId13"/>
    <p:sldId id="2147470910" r:id="rId14"/>
    <p:sldId id="2147470902" r:id="rId15"/>
    <p:sldId id="2147470904" r:id="rId16"/>
    <p:sldId id="263" r:id="rId17"/>
    <p:sldId id="316" r:id="rId18"/>
    <p:sldId id="1858" r:id="rId19"/>
    <p:sldId id="2147470907" r:id="rId20"/>
    <p:sldId id="2147470914" r:id="rId21"/>
    <p:sldId id="319" r:id="rId22"/>
    <p:sldId id="2147470890" r:id="rId23"/>
    <p:sldId id="2147470896" r:id="rId24"/>
    <p:sldId id="2147470891" r:id="rId25"/>
    <p:sldId id="2147470892" r:id="rId26"/>
    <p:sldId id="2147470894" r:id="rId27"/>
    <p:sldId id="2147470897" r:id="rId28"/>
    <p:sldId id="2147470898" r:id="rId29"/>
    <p:sldId id="2147470893" r:id="rId30"/>
    <p:sldId id="2147470915" r:id="rId31"/>
    <p:sldId id="21474708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E7F9A-97EF-4F1F-A11D-7C6B3F11E106}" v="2" dt="2025-08-14T19:52:49.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20" autoAdjust="0"/>
  </p:normalViewPr>
  <p:slideViewPr>
    <p:cSldViewPr snapToGrid="0">
      <p:cViewPr varScale="1">
        <p:scale>
          <a:sx n="54" d="100"/>
          <a:sy n="54" d="100"/>
        </p:scale>
        <p:origin x="1781" y="274"/>
      </p:cViewPr>
      <p:guideLst>
        <p:guide pos="3840"/>
        <p:guide pos="384"/>
        <p:guide pos="7296"/>
        <p:guide orient="horz" pos="2160"/>
      </p:guideLst>
    </p:cSldViewPr>
  </p:slideViewPr>
  <p:notesTextViewPr>
    <p:cViewPr>
      <p:scale>
        <a:sx n="1" d="1"/>
        <a:sy n="1" d="1"/>
      </p:scale>
      <p:origin x="0" y="0"/>
    </p:cViewPr>
  </p:notesText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8/14/2025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8/14/2025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code isn't just on your computer it's also in the cloud you can leverage VS code on </a:t>
            </a:r>
            <a:r>
              <a:rPr lang="en-US" dirty="0" err="1"/>
              <a:t>vscode</a:t>
            </a:r>
            <a:r>
              <a:rPr lang="en-US" dirty="0"/>
              <a:t> dot dev or any GitHub </a:t>
            </a:r>
            <a:r>
              <a:rPr lang="en-US" dirty="0" err="1"/>
              <a:t>codespace</a:t>
            </a:r>
            <a:r>
              <a:rPr lang="en-US" dirty="0"/>
              <a:t> with cloud powered development environments that you can use from any machine even an iPad </a:t>
            </a:r>
          </a:p>
        </p:txBody>
      </p:sp>
      <p:sp>
        <p:nvSpPr>
          <p:cNvPr id="4" name="Slide Number Placeholder 3"/>
          <p:cNvSpPr>
            <a:spLocks noGrp="1"/>
          </p:cNvSpPr>
          <p:nvPr>
            <p:ph type="sldNum" sz="quarter" idx="5"/>
          </p:nvPr>
        </p:nvSpPr>
        <p:spPr/>
        <p:txBody>
          <a:bodyPr/>
          <a:lstStyle/>
          <a:p>
            <a:fld id="{8E6C1656-E6D2-D941-BA7D-9511EB89057A}" type="slidenum">
              <a:rPr lang="en-US" smtClean="0"/>
              <a:t>10</a:t>
            </a:fld>
            <a:endParaRPr lang="en-US"/>
          </a:p>
        </p:txBody>
      </p:sp>
    </p:spTree>
    <p:extLst>
      <p:ext uri="{BB962C8B-B14F-4D97-AF65-F5344CB8AC3E}">
        <p14:creationId xmlns:p14="http://schemas.microsoft.com/office/powerpoint/2010/main" val="187501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tons of rich features that have been developed over the years including integrated terminal support version control local history when you're modifying files and of course it is one of the most accessible code editors in the world. </a:t>
            </a:r>
          </a:p>
        </p:txBody>
      </p:sp>
      <p:sp>
        <p:nvSpPr>
          <p:cNvPr id="4" name="Slide Number Placeholder 3"/>
          <p:cNvSpPr>
            <a:spLocks noGrp="1"/>
          </p:cNvSpPr>
          <p:nvPr>
            <p:ph type="sldNum" sz="quarter" idx="5"/>
          </p:nvPr>
        </p:nvSpPr>
        <p:spPr/>
        <p:txBody>
          <a:bodyPr/>
          <a:lstStyle/>
          <a:p>
            <a:fld id="{8E6C1656-E6D2-D941-BA7D-9511EB89057A}" type="slidenum">
              <a:rPr lang="en-US" smtClean="0"/>
              <a:t>11</a:t>
            </a:fld>
            <a:endParaRPr lang="en-US"/>
          </a:p>
        </p:txBody>
      </p:sp>
    </p:spTree>
    <p:extLst>
      <p:ext uri="{BB962C8B-B14F-4D97-AF65-F5344CB8AC3E}">
        <p14:creationId xmlns:p14="http://schemas.microsoft.com/office/powerpoint/2010/main" val="337070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mentioned Visual Studio code has completely transformed into an open source AI first code editor. Not only is Visual Studio code itself open source but so are the GitHub copilot chat integrations inside of VS code</a:t>
            </a:r>
          </a:p>
        </p:txBody>
      </p:sp>
      <p:sp>
        <p:nvSpPr>
          <p:cNvPr id="4" name="Slide Number Placeholder 3"/>
          <p:cNvSpPr>
            <a:spLocks noGrp="1"/>
          </p:cNvSpPr>
          <p:nvPr>
            <p:ph type="sldNum" sz="quarter" idx="5"/>
          </p:nvPr>
        </p:nvSpPr>
        <p:spPr/>
        <p:txBody>
          <a:bodyPr/>
          <a:lstStyle/>
          <a:p>
            <a:fld id="{8E6C1656-E6D2-D941-BA7D-9511EB89057A}" type="slidenum">
              <a:rPr lang="en-US" smtClean="0"/>
              <a:t>12</a:t>
            </a:fld>
            <a:endParaRPr lang="en-US"/>
          </a:p>
        </p:txBody>
      </p:sp>
    </p:spTree>
    <p:extLst>
      <p:ext uri="{BB962C8B-B14F-4D97-AF65-F5344CB8AC3E}">
        <p14:creationId xmlns:p14="http://schemas.microsoft.com/office/powerpoint/2010/main" val="1012954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of AI we often think of code completions when we're typing code but really agent mode has transformed how developers are building applications today at a rapid pace.
You can provide a context give it powerful tools to run commands in the terminal or speak directly to GitHub and it can understand your entire code base to complete tasks and implement rich functionality </a:t>
            </a:r>
          </a:p>
        </p:txBody>
      </p:sp>
      <p:sp>
        <p:nvSpPr>
          <p:cNvPr id="4" name="Slide Number Placeholder 3"/>
          <p:cNvSpPr>
            <a:spLocks noGrp="1"/>
          </p:cNvSpPr>
          <p:nvPr>
            <p:ph type="sldNum" sz="quarter" idx="5"/>
          </p:nvPr>
        </p:nvSpPr>
        <p:spPr/>
        <p:txBody>
          <a:bodyPr/>
          <a:lstStyle/>
          <a:p>
            <a:fld id="{8E6C1656-E6D2-D941-BA7D-9511EB89057A}" type="slidenum">
              <a:rPr lang="en-US" smtClean="0"/>
              <a:t>13</a:t>
            </a:fld>
            <a:endParaRPr lang="en-US"/>
          </a:p>
        </p:txBody>
      </p:sp>
    </p:spTree>
    <p:extLst>
      <p:ext uri="{BB962C8B-B14F-4D97-AF65-F5344CB8AC3E}">
        <p14:creationId xmlns:p14="http://schemas.microsoft.com/office/powerpoint/2010/main" val="193616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GitHub copilot you get access to several models directly out-of-the-box or you can even bring your own API key to configure your own custom models that you want to use including ones that are running on your device with </a:t>
            </a:r>
            <a:r>
              <a:rPr lang="en-US" dirty="0" err="1"/>
              <a:t>ollama</a:t>
            </a:r>
            <a:r>
              <a:rPr lang="en-US" dirty="0"/>
              <a:t> for example</a:t>
            </a:r>
          </a:p>
          <a:p>
            <a:endParaRPr lang="en-US" dirty="0"/>
          </a:p>
          <a:p>
            <a:r>
              <a:rPr lang="en-US" dirty="0"/>
              <a:t>I mentioned that you can provide context, so you can reference files code bases you can even specifically reference HTML in the Dom for example </a:t>
            </a:r>
          </a:p>
          <a:p>
            <a:endParaRPr lang="en-US" dirty="0"/>
          </a:p>
          <a:p>
            <a:r>
              <a:rPr lang="en-US" dirty="0"/>
              <a:t>and then everything is highly customizable from exactly how you want the code to be generated and with your styles or to how you want a commit message to be generated with emojis for example everything is customizable directly to your liking for you and your team period </a:t>
            </a:r>
          </a:p>
        </p:txBody>
      </p:sp>
      <p:sp>
        <p:nvSpPr>
          <p:cNvPr id="4" name="Slide Number Placeholder 3"/>
          <p:cNvSpPr>
            <a:spLocks noGrp="1"/>
          </p:cNvSpPr>
          <p:nvPr>
            <p:ph type="sldNum" sz="quarter" idx="5"/>
          </p:nvPr>
        </p:nvSpPr>
        <p:spPr/>
        <p:txBody>
          <a:bodyPr/>
          <a:lstStyle/>
          <a:p>
            <a:fld id="{8E6C1656-E6D2-D941-BA7D-9511EB89057A}" type="slidenum">
              <a:rPr lang="en-US" smtClean="0"/>
              <a:t>14</a:t>
            </a:fld>
            <a:endParaRPr lang="en-US"/>
          </a:p>
        </p:txBody>
      </p:sp>
    </p:spTree>
    <p:extLst>
      <p:ext uri="{BB962C8B-B14F-4D97-AF65-F5344CB8AC3E}">
        <p14:creationId xmlns:p14="http://schemas.microsoft.com/office/powerpoint/2010/main" val="1813895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code completions when you're typing code are an essential part to Visual Studio code being an AI code editor.</a:t>
            </a:r>
          </a:p>
          <a:p>
            <a:endParaRPr lang="en-US" dirty="0"/>
          </a:p>
          <a:p>
            <a:r>
              <a:rPr lang="en-US" dirty="0" err="1"/>
              <a:t>vscode</a:t>
            </a:r>
            <a:r>
              <a:rPr lang="en-US" dirty="0"/>
              <a:t> goes a step further enabling predictions across code files based on the edits that you've already made. Change the name of a property it'll suggest automatically all of the other changes that need to be made in that file and you can tab </a:t>
            </a:r>
            <a:r>
              <a:rPr lang="en-US" dirty="0" err="1"/>
              <a:t>tab</a:t>
            </a:r>
            <a:r>
              <a:rPr lang="en-US" dirty="0"/>
              <a:t> </a:t>
            </a:r>
            <a:r>
              <a:rPr lang="en-US" dirty="0" err="1"/>
              <a:t>tab</a:t>
            </a:r>
            <a:r>
              <a:rPr lang="en-US" dirty="0"/>
              <a:t> to completion </a:t>
            </a:r>
          </a:p>
        </p:txBody>
      </p:sp>
      <p:sp>
        <p:nvSpPr>
          <p:cNvPr id="4" name="Slide Number Placeholder 3"/>
          <p:cNvSpPr>
            <a:spLocks noGrp="1"/>
          </p:cNvSpPr>
          <p:nvPr>
            <p:ph type="sldNum" sz="quarter" idx="5"/>
          </p:nvPr>
        </p:nvSpPr>
        <p:spPr/>
        <p:txBody>
          <a:bodyPr/>
          <a:lstStyle/>
          <a:p>
            <a:fld id="{8E6C1656-E6D2-D941-BA7D-9511EB89057A}" type="slidenum">
              <a:rPr lang="en-US" smtClean="0"/>
              <a:t>15</a:t>
            </a:fld>
            <a:endParaRPr lang="en-US"/>
          </a:p>
        </p:txBody>
      </p:sp>
    </p:spTree>
    <p:extLst>
      <p:ext uri="{BB962C8B-B14F-4D97-AF65-F5344CB8AC3E}">
        <p14:creationId xmlns:p14="http://schemas.microsoft.com/office/powerpoint/2010/main" val="3352435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So really </a:t>
            </a:r>
            <a:r>
              <a:rPr lang="en-US" dirty="0" err="1"/>
              <a:t>github</a:t>
            </a:r>
            <a:r>
              <a:rPr lang="en-US" dirty="0"/>
              <a:t> copilot together with VS code are your pair programmers they're enabling you to create and bring your ideas to life faster than ever
Now while today we're going to be talking about the Visual Studio Code integration you know the GitHub copilot kind of works anywhere that you develop or your team develops including on github.com Visual Studio, </a:t>
            </a:r>
            <a:r>
              <a:rPr lang="en-US" dirty="0" err="1"/>
              <a:t>xcode</a:t>
            </a:r>
            <a:r>
              <a:rPr lang="en-US" dirty="0"/>
              <a:t>, </a:t>
            </a:r>
            <a:r>
              <a:rPr lang="en-US" dirty="0" err="1"/>
              <a:t>jetbrains</a:t>
            </a:r>
            <a:r>
              <a:rPr lang="en-US" dirty="0"/>
              <a:t> ides, </a:t>
            </a:r>
            <a:r>
              <a:rPr lang="en-US" dirty="0" err="1"/>
              <a:t>neovim</a:t>
            </a:r>
            <a:r>
              <a:rPr lang="en-US" dirty="0"/>
              <a:t>, and even on Azure. and the single subscription works with them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b="0" i="0" u="none" strike="noStrike" dirty="0">
                <a:solidFill>
                  <a:srgbClr val="000000"/>
                </a:solidFill>
                <a:effectLst/>
                <a:latin typeface="Mona Sans"/>
              </a:rPr>
              <a:t>For me, I spend most my day working not by myself, but with GitHub Copilot. I bounce off ideas, ask questions, and work on code together. </a:t>
            </a:r>
            <a:endParaRPr lang="en-US" sz="1800" dirty="0"/>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In fact, I </a:t>
            </a:r>
            <a:r>
              <a:rPr lang="en-US" sz="1800" b="1" i="1" kern="100" dirty="0">
                <a:effectLst/>
                <a:latin typeface="Aptos" panose="020B0004020202020204" pitchFamily="34" charset="0"/>
                <a:ea typeface="Aptos" panose="020B0004020202020204" pitchFamily="34" charset="0"/>
                <a:cs typeface="Arial" panose="020B0604020202020204" pitchFamily="34" charset="0"/>
              </a:rPr>
              <a:t>ideate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design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build, deploy </a:t>
            </a:r>
            <a:r>
              <a:rPr lang="en-US" sz="1800" kern="100" dirty="0">
                <a:effectLst/>
                <a:latin typeface="Aptos" panose="020B0004020202020204" pitchFamily="34" charset="0"/>
                <a:ea typeface="Aptos" panose="020B0004020202020204" pitchFamily="34" charset="0"/>
                <a:cs typeface="Arial" panose="020B0604020202020204" pitchFamily="34" charset="0"/>
              </a:rPr>
              <a:t>and </a:t>
            </a:r>
            <a:r>
              <a:rPr lang="en-US" sz="1800" b="1" i="1" kern="100" dirty="0">
                <a:effectLst/>
                <a:latin typeface="Aptos" panose="020B0004020202020204" pitchFamily="34" charset="0"/>
                <a:ea typeface="Aptos" panose="020B0004020202020204" pitchFamily="34" charset="0"/>
                <a:cs typeface="Arial" panose="020B0604020202020204" pitchFamily="34" charset="0"/>
              </a:rPr>
              <a:t>maintain </a:t>
            </a:r>
            <a:r>
              <a:rPr lang="en-US" sz="1800" b="0" i="0" kern="100" dirty="0">
                <a:effectLst/>
                <a:latin typeface="Aptos" panose="020B0004020202020204" pitchFamily="34" charset="0"/>
                <a:ea typeface="Aptos" panose="020B0004020202020204" pitchFamily="34" charset="0"/>
                <a:cs typeface="Arial" panose="020B0604020202020204" pitchFamily="34" charset="0"/>
              </a:rPr>
              <a:t>everything with GitHub Copilot. It really is my command center regardless of what I am doing and VS code is the glue that bring it all together.</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Now I just want to write code, but actually mode developers spend a fraction of their time coding, in fact it is about 14%</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To me this is all about reducing TOIL. Every ones hates something in this circle, that is taking away from actually coding.</a:t>
            </a:r>
          </a:p>
        </p:txBody>
      </p:sp>
    </p:spTree>
    <p:extLst>
      <p:ext uri="{BB962C8B-B14F-4D97-AF65-F5344CB8AC3E}">
        <p14:creationId xmlns:p14="http://schemas.microsoft.com/office/powerpoint/2010/main" val="808672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But GitHub Copilot can help with that. </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So hopefully you grow the part of the chart that YOU love. For me I love coding and designing, and now I get to do more that that then ever.</a:t>
            </a:r>
          </a:p>
        </p:txBody>
      </p:sp>
    </p:spTree>
    <p:extLst>
      <p:ext uri="{BB962C8B-B14F-4D97-AF65-F5344CB8AC3E}">
        <p14:creationId xmlns:p14="http://schemas.microsoft.com/office/powerpoint/2010/main" val="93329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fld id="{8E6C1656-E6D2-D941-BA7D-9511EB89057A}" type="slidenum">
              <a:rPr lang="en-US" smtClean="0"/>
              <a:t>20</a:t>
            </a:fld>
            <a:endParaRPr lang="en-US"/>
          </a:p>
        </p:txBody>
      </p:sp>
    </p:spTree>
    <p:extLst>
      <p:ext uri="{BB962C8B-B14F-4D97-AF65-F5344CB8AC3E}">
        <p14:creationId xmlns:p14="http://schemas.microsoft.com/office/powerpoint/2010/main" val="1118339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so let's recap and take a look at Even more AI features in VS code</a:t>
            </a:r>
          </a:p>
          <a:p>
            <a:pPr marL="0" marR="0" lvl="0" indent="0">
              <a:lnSpc>
                <a:spcPct val="115000"/>
              </a:lnSpc>
              <a:spcAft>
                <a:spcPts val="800"/>
              </a:spcAft>
              <a:buFont typeface="Symbol" panose="05050102010706020507" pitchFamily="18" charset="2"/>
              <a:buNone/>
            </a:pPr>
            <a:endParaRPr lang="en-US" sz="1800" b="1" i="1"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Agent mode</a:t>
            </a:r>
            <a:r>
              <a:rPr lang="en-US" sz="1800" kern="100" dirty="0">
                <a:effectLst/>
                <a:latin typeface="Aptos" panose="020B0004020202020204" pitchFamily="34" charset="0"/>
                <a:ea typeface="Aptos" panose="020B0004020202020204" pitchFamily="34" charset="0"/>
                <a:cs typeface="Arial" panose="020B0604020202020204" pitchFamily="34" charset="0"/>
              </a:rPr>
              <a:t> has been available in </a:t>
            </a:r>
            <a:r>
              <a:rPr lang="en-US" sz="1800" b="1" i="1" kern="100" dirty="0">
                <a:effectLst/>
                <a:latin typeface="Aptos" panose="020B0004020202020204" pitchFamily="34" charset="0"/>
                <a:ea typeface="Aptos" panose="020B0004020202020204" pitchFamily="34" charset="0"/>
                <a:cs typeface="Arial" panose="020B0604020202020204" pitchFamily="34" charset="0"/>
              </a:rPr>
              <a:t>VS Code for a </a:t>
            </a:r>
            <a:r>
              <a:rPr lang="en-US" sz="1800" b="1" i="1" kern="100" dirty="0" err="1">
                <a:effectLst/>
                <a:latin typeface="Aptos" panose="020B0004020202020204" pitchFamily="34" charset="0"/>
                <a:ea typeface="Aptos" panose="020B0004020202020204" pitchFamily="34" charset="0"/>
                <a:cs typeface="Arial" panose="020B0604020202020204" pitchFamily="34" charset="0"/>
              </a:rPr>
              <a:t>a</a:t>
            </a:r>
            <a:r>
              <a:rPr lang="en-US" sz="1800" b="1" i="1" kern="100" dirty="0">
                <a:effectLst/>
                <a:latin typeface="Aptos" panose="020B0004020202020204" pitchFamily="34" charset="0"/>
                <a:ea typeface="Aptos" panose="020B0004020202020204" pitchFamily="34" charset="0"/>
                <a:cs typeface="Arial" panose="020B0604020202020204" pitchFamily="34" charset="0"/>
              </a:rPr>
              <a:t> while</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agent mode</a:t>
            </a:r>
            <a:r>
              <a:rPr lang="en-US" sz="1800" dirty="0">
                <a:effectLst/>
                <a:latin typeface="Aptos" panose="020B0004020202020204" pitchFamily="34" charset="0"/>
                <a:ea typeface="Aptos" panose="020B0004020202020204" pitchFamily="34" charset="0"/>
                <a:cs typeface="Arial" panose="020B0604020202020204" pitchFamily="34" charset="0"/>
              </a:rPr>
              <a:t> is also available in out  </a:t>
            </a:r>
            <a:r>
              <a:rPr lang="en-US" sz="1800" b="1" i="1" dirty="0">
                <a:effectLst/>
                <a:latin typeface="Aptos" panose="020B0004020202020204" pitchFamily="34" charset="0"/>
                <a:ea typeface="Aptos" panose="020B0004020202020204" pitchFamily="34" charset="0"/>
                <a:cs typeface="Arial" panose="020B0604020202020204" pitchFamily="34" charset="0"/>
              </a:rPr>
              <a:t>for JetBrains IDEs</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dirty="0">
                <a:effectLst/>
                <a:latin typeface="Aptos" panose="020B0004020202020204" pitchFamily="34" charset="0"/>
                <a:ea typeface="Aptos" panose="020B0004020202020204" pitchFamily="34" charset="0"/>
                <a:cs typeface="Arial" panose="020B0604020202020204" pitchFamily="34" charset="0"/>
              </a:rPr>
              <a:t>Eclipse</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Visual Studio, </a:t>
            </a: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Xcode</a:t>
            </a:r>
            <a:r>
              <a:rPr lang="en-US" sz="18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15000"/>
              </a:lnSpc>
              <a:spcAft>
                <a:spcPts val="800"/>
              </a:spcAft>
              <a:buFont typeface="Symbol" panose="05050102010706020507" pitchFamily="18" charset="2"/>
              <a:buChar char=""/>
            </a:pPr>
            <a:endParaRPr lang="en-US" sz="1800" dirty="0">
              <a:effectLst/>
              <a:latin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dirty="0"/>
              <a:t>it truly transforms how you work by being able to work across your entire code base and it puts you in control with advanced customizations and access to several models. This pairs nicely with the main ask mode which enables you to just have conversations and get in-depth insight into your project with even more models that are made for deep thinking </a:t>
            </a:r>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mentioning models, and there there are tons of models available not only in agent mode but also in ask mode as well these models are available across VS code but also on github.com things for example like GPT 5 mini have unlimited requests and newer models like GTP 5, Gemini 2.5 pro and Claude sonnet 4 are available directly inside of VS code really leveling up how you work with agent mode </a:t>
            </a:r>
          </a:p>
        </p:txBody>
      </p:sp>
      <p:sp>
        <p:nvSpPr>
          <p:cNvPr id="4" name="Slide Number Placeholder 3"/>
          <p:cNvSpPr>
            <a:spLocks noGrp="1"/>
          </p:cNvSpPr>
          <p:nvPr>
            <p:ph type="sldNum" sz="quarter" idx="5"/>
          </p:nvPr>
        </p:nvSpPr>
        <p:spPr/>
        <p:txBody>
          <a:bodyPr/>
          <a:lstStyle/>
          <a:p>
            <a:fld id="{8E6C1656-E6D2-D941-BA7D-9511EB89057A}" type="slidenum">
              <a:rPr lang="en-US" smtClean="0"/>
              <a:t>22</a:t>
            </a:fld>
            <a:endParaRPr lang="en-US"/>
          </a:p>
        </p:txBody>
      </p:sp>
    </p:spTree>
    <p:extLst>
      <p:ext uri="{BB962C8B-B14F-4D97-AF65-F5344CB8AC3E}">
        <p14:creationId xmlns:p14="http://schemas.microsoft.com/office/powerpoint/2010/main" val="30020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 powerful feature in addition to having built-in models is the ability to bring your own key so if you're using services like Google, open AI, Azure, open router, or anthropic you can just add your keys directly and select different models that are available based on your subscription to those specific services. </a:t>
            </a:r>
          </a:p>
        </p:txBody>
      </p:sp>
      <p:sp>
        <p:nvSpPr>
          <p:cNvPr id="4" name="Slide Number Placeholder 3"/>
          <p:cNvSpPr>
            <a:spLocks noGrp="1"/>
          </p:cNvSpPr>
          <p:nvPr>
            <p:ph type="sldNum" sz="quarter" idx="5"/>
          </p:nvPr>
        </p:nvSpPr>
        <p:spPr/>
        <p:txBody>
          <a:bodyPr/>
          <a:lstStyle/>
          <a:p>
            <a:fld id="{8E6C1656-E6D2-D941-BA7D-9511EB89057A}" type="slidenum">
              <a:rPr lang="en-US" smtClean="0"/>
              <a:t>23</a:t>
            </a:fld>
            <a:endParaRPr lang="en-US"/>
          </a:p>
        </p:txBody>
      </p:sp>
    </p:spTree>
    <p:extLst>
      <p:ext uri="{BB962C8B-B14F-4D97-AF65-F5344CB8AC3E}">
        <p14:creationId xmlns:p14="http://schemas.microsoft.com/office/powerpoint/2010/main" val="1960955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en-US" dirty="0"/>
              <a:t>we talk a little bit about customization not only are you able to create reusable repeatable AI flows with prompt files but you can completely transform how the coding agents are working on your code base with custom instructions. These custom instructions give them insight not only into your project structure but also your best practices of how you like code created and structured in your project. and there's new things like custom modes that enable you to create custom chat and agent integrations such as planning mode or debugging mode that help guide the agent to how you want to interact with it</a:t>
            </a:r>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fld id="{8E6C1656-E6D2-D941-BA7D-9511EB89057A}" type="slidenum">
              <a:rPr lang="en-US" smtClean="0"/>
              <a:t>25</a:t>
            </a:fld>
            <a:endParaRPr lang="en-US"/>
          </a:p>
        </p:txBody>
      </p:sp>
    </p:spTree>
    <p:extLst>
      <p:ext uri="{BB962C8B-B14F-4D97-AF65-F5344CB8AC3E}">
        <p14:creationId xmlns:p14="http://schemas.microsoft.com/office/powerpoint/2010/main" val="3379369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the built in browser you can not only get a live view of your running application but you can also select elements that you want to work on and directly communicate with the chat and agent to give it additional context  </a:t>
            </a:r>
          </a:p>
        </p:txBody>
      </p:sp>
      <p:sp>
        <p:nvSpPr>
          <p:cNvPr id="4" name="Slide Number Placeholder 3"/>
          <p:cNvSpPr>
            <a:spLocks noGrp="1"/>
          </p:cNvSpPr>
          <p:nvPr>
            <p:ph type="sldNum" sz="quarter" idx="5"/>
          </p:nvPr>
        </p:nvSpPr>
        <p:spPr/>
        <p:txBody>
          <a:bodyPr/>
          <a:lstStyle/>
          <a:p>
            <a:fld id="{8E6C1656-E6D2-D941-BA7D-9511EB89057A}" type="slidenum">
              <a:rPr lang="en-US" smtClean="0"/>
              <a:t>26</a:t>
            </a:fld>
            <a:endParaRPr lang="en-US"/>
          </a:p>
        </p:txBody>
      </p:sp>
    </p:spTree>
    <p:extLst>
      <p:ext uri="{BB962C8B-B14F-4D97-AF65-F5344CB8AC3E}">
        <p14:creationId xmlns:p14="http://schemas.microsoft.com/office/powerpoint/2010/main" val="1137486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really cool part here is that when you're working with the agent it's not just for code it can be for JSON files or markdown files or if you're doing data science and AI engineering work with </a:t>
            </a:r>
            <a:r>
              <a:rPr lang="en-US" dirty="0" err="1"/>
              <a:t>jupiter</a:t>
            </a:r>
            <a:r>
              <a:rPr lang="en-US" dirty="0"/>
              <a:t> notebooks it's available right there as well </a:t>
            </a:r>
          </a:p>
        </p:txBody>
      </p:sp>
      <p:sp>
        <p:nvSpPr>
          <p:cNvPr id="4" name="Slide Number Placeholder 3"/>
          <p:cNvSpPr>
            <a:spLocks noGrp="1"/>
          </p:cNvSpPr>
          <p:nvPr>
            <p:ph type="sldNum" sz="quarter" idx="5"/>
          </p:nvPr>
        </p:nvSpPr>
        <p:spPr/>
        <p:txBody>
          <a:bodyPr/>
          <a:lstStyle/>
          <a:p>
            <a:fld id="{8E6C1656-E6D2-D941-BA7D-9511EB89057A}" type="slidenum">
              <a:rPr lang="en-US" smtClean="0"/>
              <a:t>27</a:t>
            </a:fld>
            <a:endParaRPr lang="en-US"/>
          </a:p>
        </p:txBody>
      </p:sp>
    </p:spTree>
    <p:extLst>
      <p:ext uri="{BB962C8B-B14F-4D97-AF65-F5344CB8AC3E}">
        <p14:creationId xmlns:p14="http://schemas.microsoft.com/office/powerpoint/2010/main" val="242520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en-US" dirty="0"/>
              <a:t>and there are specialized agents that work inside of agent mode such as the Java and </a:t>
            </a:r>
            <a:r>
              <a:rPr lang="en-US" dirty="0" err="1"/>
              <a:t>.net</a:t>
            </a:r>
            <a:r>
              <a:rPr lang="en-US" dirty="0"/>
              <a:t> upgrade assistants that enable you to get your applications upgraded to the latest versions in no time at all </a:t>
            </a:r>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en-US"/>
              <a:t>and that is a complete overview of not only in Visual Studio code but also how does become the open source AI code editor for developers around the world </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fld id="{8E6C1656-E6D2-D941-BA7D-9511EB89057A}" type="slidenum">
              <a:rPr lang="en-US" smtClean="0"/>
              <a:t>30</a:t>
            </a:fld>
            <a:endParaRPr lang="en-US"/>
          </a:p>
        </p:txBody>
      </p:sp>
    </p:spTree>
    <p:extLst>
      <p:ext uri="{BB962C8B-B14F-4D97-AF65-F5344CB8AC3E}">
        <p14:creationId xmlns:p14="http://schemas.microsoft.com/office/powerpoint/2010/main" val="60460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start with giving a brief introduction to VS code if you are brand new to VS code
And after that we're going to take a look at some of the new API editor features that are really turning Visual Studio code into an agentic code editor
We're going to take a look at a bunch of these things in action and then give you an overview of all these new features that you can take advantage of today
Then finally we'll have a little bit of time for Q&amp;A </a:t>
            </a:r>
          </a:p>
        </p:txBody>
      </p:sp>
      <p:sp>
        <p:nvSpPr>
          <p:cNvPr id="4" name="Slide Number Placeholder 3"/>
          <p:cNvSpPr>
            <a:spLocks noGrp="1"/>
          </p:cNvSpPr>
          <p:nvPr>
            <p:ph type="sldNum" sz="quarter" idx="5"/>
          </p:nvPr>
        </p:nvSpPr>
        <p:spPr/>
        <p:txBody>
          <a:bodyPr/>
          <a:lstStyle/>
          <a:p>
            <a:fld id="{8E6C1656-E6D2-D941-BA7D-9511EB89057A}" type="slidenum">
              <a:rPr lang="en-US" smtClean="0"/>
              <a:t>4</a:t>
            </a:fld>
            <a:endParaRPr lang="en-US"/>
          </a:p>
        </p:txBody>
      </p:sp>
    </p:spTree>
    <p:extLst>
      <p:ext uri="{BB962C8B-B14F-4D97-AF65-F5344CB8AC3E}">
        <p14:creationId xmlns:p14="http://schemas.microsoft.com/office/powerpoint/2010/main" val="409371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to note is the rapid growth that Visual Studio and Visual Studio code have had with now over 50 million active developers
And on top of that there are now over 150 million developers using GitHub and over 20 million developers using GitHub copilot. </a:t>
            </a:r>
          </a:p>
        </p:txBody>
      </p:sp>
      <p:sp>
        <p:nvSpPr>
          <p:cNvPr id="4" name="Slide Number Placeholder 3"/>
          <p:cNvSpPr>
            <a:spLocks noGrp="1"/>
          </p:cNvSpPr>
          <p:nvPr>
            <p:ph type="sldNum" sz="quarter" idx="5"/>
          </p:nvPr>
        </p:nvSpPr>
        <p:spPr/>
        <p:txBody>
          <a:bodyPr/>
          <a:lstStyle/>
          <a:p>
            <a:fld id="{8E6C1656-E6D2-D941-BA7D-9511EB89057A}" type="slidenum">
              <a:rPr lang="en-US" smtClean="0"/>
              <a:t>5</a:t>
            </a:fld>
            <a:endParaRPr lang="en-US"/>
          </a:p>
        </p:txBody>
      </p:sp>
    </p:spTree>
    <p:extLst>
      <p:ext uri="{BB962C8B-B14F-4D97-AF65-F5344CB8AC3E}">
        <p14:creationId xmlns:p14="http://schemas.microsoft.com/office/powerpoint/2010/main" val="324084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today's Visual Studio Code is completely different than when it first started over 10 years ago as a fully open source code editor
</a:t>
            </a:r>
          </a:p>
          <a:p>
            <a:r>
              <a:rPr lang="en-US" dirty="0"/>
              <a:t>There's a vast ecosystem of extensions and builders creating new things every day for it and over the past several years Visual Studio Code has been transformed with agentic development leveraging GitHub copilot.</a:t>
            </a:r>
          </a:p>
          <a:p>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fld id="{8E6C1656-E6D2-D941-BA7D-9511EB89057A}" type="slidenum">
              <a:rPr lang="en-US" smtClean="0"/>
              <a:t>6</a:t>
            </a:fld>
            <a:endParaRPr lang="en-US"/>
          </a:p>
        </p:txBody>
      </p:sp>
    </p:spTree>
    <p:extLst>
      <p:ext uri="{BB962C8B-B14F-4D97-AF65-F5344CB8AC3E}">
        <p14:creationId xmlns:p14="http://schemas.microsoft.com/office/powerpoint/2010/main" val="26334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beginning Visual Studio code is an ecosystem of amazing extensions that are built on top of the core open source </a:t>
            </a:r>
            <a:r>
              <a:rPr lang="en-US" dirty="0" err="1"/>
              <a:t>vscode</a:t>
            </a:r>
            <a:r>
              <a:rPr lang="en-US" dirty="0"/>
              <a:t> project </a:t>
            </a:r>
          </a:p>
          <a:p>
            <a:r>
              <a:rPr lang="en-US" dirty="0"/>
              <a:t>
This means you can use the source control you want the programming languages the debuggers that you want databases that you want and anything in between </a:t>
            </a:r>
          </a:p>
        </p:txBody>
      </p:sp>
      <p:sp>
        <p:nvSpPr>
          <p:cNvPr id="4" name="Slide Number Placeholder 3"/>
          <p:cNvSpPr>
            <a:spLocks noGrp="1"/>
          </p:cNvSpPr>
          <p:nvPr>
            <p:ph type="sldNum" sz="quarter" idx="5"/>
          </p:nvPr>
        </p:nvSpPr>
        <p:spPr/>
        <p:txBody>
          <a:bodyPr/>
          <a:lstStyle/>
          <a:p>
            <a:fld id="{8E6C1656-E6D2-D941-BA7D-9511EB89057A}" type="slidenum">
              <a:rPr lang="en-US" smtClean="0"/>
              <a:t>7</a:t>
            </a:fld>
            <a:endParaRPr lang="en-US"/>
          </a:p>
        </p:txBody>
      </p:sp>
    </p:spTree>
    <p:extLst>
      <p:ext uri="{BB962C8B-B14F-4D97-AF65-F5344CB8AC3E}">
        <p14:creationId xmlns:p14="http://schemas.microsoft.com/office/powerpoint/2010/main" val="3828954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these ecosystem and extensions it means that you can program and basically every single programming language out there and it's not just programming language it's other things like being able to modify and edit JSON or markdown for example </a:t>
            </a:r>
          </a:p>
        </p:txBody>
      </p:sp>
      <p:sp>
        <p:nvSpPr>
          <p:cNvPr id="4" name="Slide Number Placeholder 3"/>
          <p:cNvSpPr>
            <a:spLocks noGrp="1"/>
          </p:cNvSpPr>
          <p:nvPr>
            <p:ph type="sldNum" sz="quarter" idx="5"/>
          </p:nvPr>
        </p:nvSpPr>
        <p:spPr/>
        <p:txBody>
          <a:bodyPr/>
          <a:lstStyle/>
          <a:p>
            <a:fld id="{8E6C1656-E6D2-D941-BA7D-9511EB89057A}" type="slidenum">
              <a:rPr lang="en-US" smtClean="0"/>
              <a:t>8</a:t>
            </a:fld>
            <a:endParaRPr lang="en-US"/>
          </a:p>
        </p:txBody>
      </p:sp>
    </p:spTree>
    <p:extLst>
      <p:ext uri="{BB962C8B-B14F-4D97-AF65-F5344CB8AC3E}">
        <p14:creationId xmlns:p14="http://schemas.microsoft.com/office/powerpoint/2010/main" val="1017399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fully customizable with tons of custom themes the ones that you can create yourself you can easily synchronize settings between your different development machines and you can even create profiles which are really powerful ways of saying I want to Python profile or a C# profile that enables you to enable or disable different extensions and customizations to your liking </a:t>
            </a:r>
          </a:p>
        </p:txBody>
      </p:sp>
      <p:sp>
        <p:nvSpPr>
          <p:cNvPr id="4" name="Slide Number Placeholder 3"/>
          <p:cNvSpPr>
            <a:spLocks noGrp="1"/>
          </p:cNvSpPr>
          <p:nvPr>
            <p:ph type="sldNum" sz="quarter" idx="5"/>
          </p:nvPr>
        </p:nvSpPr>
        <p:spPr/>
        <p:txBody>
          <a:bodyPr/>
          <a:lstStyle/>
          <a:p>
            <a:fld id="{8E6C1656-E6D2-D941-BA7D-9511EB89057A}" type="slidenum">
              <a:rPr lang="en-US" smtClean="0"/>
              <a:t>9</a:t>
            </a:fld>
            <a:endParaRPr lang="en-US"/>
          </a:p>
        </p:txBody>
      </p:sp>
    </p:spTree>
    <p:extLst>
      <p:ext uri="{BB962C8B-B14F-4D97-AF65-F5344CB8AC3E}">
        <p14:creationId xmlns:p14="http://schemas.microsoft.com/office/powerpoint/2010/main" val="4163833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504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86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 id="2147484341" r:id="rId10"/>
    <p:sldLayoutId id="2147484344"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hyperlink" Target="https://code.visualstudio.com/docs/remote/codespa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svg"/><Relationship Id="rId26" Type="http://schemas.openxmlformats.org/officeDocument/2006/relationships/image" Target="../media/image64.png"/><Relationship Id="rId39" Type="http://schemas.openxmlformats.org/officeDocument/2006/relationships/image" Target="../media/image77.png"/><Relationship Id="rId21" Type="http://schemas.openxmlformats.org/officeDocument/2006/relationships/image" Target="../media/image59.svg"/><Relationship Id="rId34" Type="http://schemas.openxmlformats.org/officeDocument/2006/relationships/image" Target="../media/image72.svg"/><Relationship Id="rId42" Type="http://schemas.openxmlformats.org/officeDocument/2006/relationships/image" Target="../media/image80.svg"/><Relationship Id="rId47" Type="http://schemas.openxmlformats.org/officeDocument/2006/relationships/image" Target="../media/image85.svg"/><Relationship Id="rId50" Type="http://schemas.openxmlformats.org/officeDocument/2006/relationships/image" Target="../media/image88.png"/><Relationship Id="rId55" Type="http://schemas.openxmlformats.org/officeDocument/2006/relationships/image" Target="../media/image93.png"/><Relationship Id="rId7" Type="http://schemas.openxmlformats.org/officeDocument/2006/relationships/image" Target="../media/image45.png"/><Relationship Id="rId2" Type="http://schemas.openxmlformats.org/officeDocument/2006/relationships/notesSlide" Target="../notesSlides/notesSlide17.xml"/><Relationship Id="rId16" Type="http://schemas.openxmlformats.org/officeDocument/2006/relationships/image" Target="../media/image54.png"/><Relationship Id="rId29" Type="http://schemas.openxmlformats.org/officeDocument/2006/relationships/image" Target="../media/image67.sv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svg"/><Relationship Id="rId37" Type="http://schemas.openxmlformats.org/officeDocument/2006/relationships/image" Target="../media/image75.png"/><Relationship Id="rId40" Type="http://schemas.openxmlformats.org/officeDocument/2006/relationships/image" Target="../media/image78.svg"/><Relationship Id="rId45" Type="http://schemas.openxmlformats.org/officeDocument/2006/relationships/image" Target="../media/image83.svg"/><Relationship Id="rId53" Type="http://schemas.openxmlformats.org/officeDocument/2006/relationships/image" Target="../media/image91.png"/><Relationship Id="rId5" Type="http://schemas.openxmlformats.org/officeDocument/2006/relationships/image" Target="../media/image43.png"/><Relationship Id="rId10" Type="http://schemas.openxmlformats.org/officeDocument/2006/relationships/image" Target="../media/image48.sv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svg"/><Relationship Id="rId52" Type="http://schemas.openxmlformats.org/officeDocument/2006/relationships/image" Target="../media/image90.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sv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svg"/><Relationship Id="rId48" Type="http://schemas.openxmlformats.org/officeDocument/2006/relationships/image" Target="../media/image86.svg"/><Relationship Id="rId56" Type="http://schemas.openxmlformats.org/officeDocument/2006/relationships/image" Target="../media/image94.svg"/><Relationship Id="rId8" Type="http://schemas.openxmlformats.org/officeDocument/2006/relationships/image" Target="../media/image46.svg"/><Relationship Id="rId51" Type="http://schemas.openxmlformats.org/officeDocument/2006/relationships/image" Target="../media/image89.png"/><Relationship Id="rId3" Type="http://schemas.openxmlformats.org/officeDocument/2006/relationships/image" Target="../media/image41.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63.svg"/><Relationship Id="rId33" Type="http://schemas.openxmlformats.org/officeDocument/2006/relationships/image" Target="../media/image71.png"/><Relationship Id="rId38" Type="http://schemas.openxmlformats.org/officeDocument/2006/relationships/image" Target="../media/image76.svg"/><Relationship Id="rId46" Type="http://schemas.openxmlformats.org/officeDocument/2006/relationships/image" Target="../media/image84.svg"/><Relationship Id="rId20" Type="http://schemas.openxmlformats.org/officeDocument/2006/relationships/image" Target="../media/image58.png"/><Relationship Id="rId41" Type="http://schemas.openxmlformats.org/officeDocument/2006/relationships/image" Target="../media/image79.png"/><Relationship Id="rId54" Type="http://schemas.openxmlformats.org/officeDocument/2006/relationships/image" Target="../media/image92.svg"/><Relationship Id="rId1" Type="http://schemas.openxmlformats.org/officeDocument/2006/relationships/slideLayout" Target="../slideLayouts/slideLayout11.xml"/><Relationship Id="rId6" Type="http://schemas.openxmlformats.org/officeDocument/2006/relationships/image" Target="../media/image44.svg"/><Relationship Id="rId15" Type="http://schemas.openxmlformats.org/officeDocument/2006/relationships/image" Target="../media/image53.png"/><Relationship Id="rId23" Type="http://schemas.openxmlformats.org/officeDocument/2006/relationships/image" Target="../media/image61.svg"/><Relationship Id="rId28" Type="http://schemas.openxmlformats.org/officeDocument/2006/relationships/image" Target="../media/image66.png"/><Relationship Id="rId36" Type="http://schemas.openxmlformats.org/officeDocument/2006/relationships/image" Target="../media/image74.svg"/><Relationship Id="rId49"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08.svg"/><Relationship Id="rId1" Type="http://schemas.openxmlformats.org/officeDocument/2006/relationships/slideLayout" Target="../slideLayouts/slideLayout10.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s>
</file>

<file path=ppt/slides/_rels/slide19.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microsoft.com/office/2007/relationships/hdphoto" Target="../media/hdphoto1.wdp"/><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11.png"/><Relationship Id="rId2" Type="http://schemas.openxmlformats.org/officeDocument/2006/relationships/notesSlide" Target="../notesSlides/notesSlide19.xml"/><Relationship Id="rId16" Type="http://schemas.openxmlformats.org/officeDocument/2006/relationships/image" Target="../media/image108.svg"/><Relationship Id="rId1" Type="http://schemas.openxmlformats.org/officeDocument/2006/relationships/slideLayout" Target="../slideLayouts/slideLayout10.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19" Type="http://schemas.openxmlformats.org/officeDocument/2006/relationships/image" Target="../media/image112.pn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1.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png"/><Relationship Id="rId11" Type="http://schemas.openxmlformats.org/officeDocument/2006/relationships/image" Target="../media/image13.sv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code.visualstudio.com/docs/copilot/copilot-extensibility-overview"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defTabSz="457109">
              <a:lnSpc>
                <a:spcPts val="2344"/>
              </a:lnSpc>
              <a:defRPr/>
            </a:pPr>
            <a:r>
              <a:rPr lang="en-US" sz="4799">
                <a:solidFill>
                  <a:srgbClr val="3794FF">
                    <a:alpha val="100000"/>
                  </a:srgbClr>
                </a:solidFill>
                <a:latin typeface="Segoe UI Semibold" pitchFamily="34" charset="0"/>
                <a:ea typeface="Segoe UI Semibold" pitchFamily="34" charset="-122"/>
                <a:cs typeface="Segoe UI Semibold" pitchFamily="34" charset="-120"/>
              </a:rPr>
              <a:t>VS Code Dev Days</a:t>
            </a:r>
            <a:endParaRPr lang="en-US" sz="4799">
              <a:solidFill>
                <a:prstClr val="black"/>
              </a:solidFill>
              <a:latin typeface="Calibri" panose="020F0502020204030204"/>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defTabSz="457109">
              <a:lnSpc>
                <a:spcPts val="5903"/>
              </a:lnSpc>
              <a:defRPr/>
            </a:pPr>
            <a:r>
              <a:rPr lang="en-US" sz="4799" kern="0" spc="-144" dirty="0">
                <a:solidFill>
                  <a:srgbClr val="FFFFFF">
                    <a:alpha val="100000"/>
                  </a:srgbClr>
                </a:solidFill>
                <a:latin typeface="Segoe UI Variable Text Semibold" pitchFamily="34" charset="0"/>
                <a:ea typeface="Segoe UI Variable Text Semibold" pitchFamily="34" charset="-122"/>
                <a:cs typeface="Segoe UI Variable Text Semibold" pitchFamily="34" charset="-120"/>
              </a:rPr>
              <a:t>City </a:t>
            </a:r>
            <a:endParaRPr lang="en-US" sz="4799" dirty="0">
              <a:solidFill>
                <a:prstClr val="black"/>
              </a:solidFill>
              <a:latin typeface="Calibri" panose="020F0502020204030204"/>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8" y="3364775"/>
            <a:ext cx="4430160" cy="829057"/>
          </a:xfrm>
          <a:prstGeom prst="rect">
            <a:avLst/>
          </a:prstGeom>
          <a:noFill/>
          <a:ln/>
        </p:spPr>
        <p:txBody>
          <a:bodyPr wrap="square" lIns="0" tIns="0" rIns="0" bIns="0" rtlCol="0" anchor="t"/>
          <a:lstStyle/>
          <a:p>
            <a:r>
              <a:rPr lang="en-US" sz="2699">
                <a:solidFill>
                  <a:srgbClr val="FFFFFF">
                    <a:alpha val="100000"/>
                  </a:srgbClr>
                </a:solidFill>
                <a:latin typeface="Segoe UI Semibold" pitchFamily="34" charset="0"/>
                <a:ea typeface="Segoe UI Semibold" pitchFamily="34" charset="-122"/>
                <a:cs typeface="Segoe UI Semibold" pitchFamily="34" charset="-120"/>
              </a:rPr>
              <a:t>Date, time</a:t>
            </a:r>
          </a:p>
          <a:p>
            <a:r>
              <a:rPr lang="en-US" sz="2699">
                <a:solidFill>
                  <a:srgbClr val="FFFFFF">
                    <a:alpha val="100000"/>
                  </a:srgbClr>
                </a:solidFill>
                <a:latin typeface="Segoe UI Semibold" pitchFamily="34" charset="0"/>
                <a:cs typeface="Segoe UI Semibold" pitchFamily="34" charset="-120"/>
              </a:rPr>
              <a:t>Location</a:t>
            </a:r>
            <a:endParaRPr lang="en-US" sz="2699"/>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3963440"/>
            <a:ext cx="4435909" cy="1564127"/>
          </a:xfrm>
        </p:spPr>
        <p:txBody>
          <a:bodyPr/>
          <a:lstStyle/>
          <a:p>
            <a:r>
              <a:rPr lang="en-US">
                <a:latin typeface="Segoe UI" panose="020B0502040204020203" pitchFamily="34" charset="0"/>
                <a:cs typeface="Segoe UI" panose="020B0502040204020203" pitchFamily="34" charset="0"/>
              </a:rPr>
              <a:t>Code wherever you're most productive, whether you're connected to the cloud, a remote repository, or in the browser with VS Code for the Web (</a:t>
            </a:r>
            <a:r>
              <a:rPr lang="en-US" err="1">
                <a:latin typeface="Segoe UI" panose="020B0502040204020203" pitchFamily="34" charset="0"/>
                <a:cs typeface="Segoe UI" panose="020B0502040204020203" pitchFamily="34" charset="0"/>
              </a:rPr>
              <a:t>vscode.dev</a:t>
            </a:r>
            <a:r>
              <a:rPr lang="en-US">
                <a:latin typeface="Segoe UI" panose="020B0502040204020203" pitchFamily="34" charset="0"/>
                <a:cs typeface="Segoe UI" panose="020B0502040204020203" pitchFamily="34" charset="0"/>
              </a:rPr>
              <a:t>).</a:t>
            </a:r>
          </a:p>
          <a:p>
            <a:r>
              <a:rPr lang="en-US">
                <a:latin typeface="Segoe UI" panose="020B0502040204020203" pitchFamily="34" charset="0"/>
                <a:cs typeface="Segoe UI" panose="020B0502040204020203" pitchFamily="34" charset="0"/>
                <a:hlinkClick r:id="rId3"/>
              </a:rPr>
              <a:t>Built-in Source Control</a:t>
            </a:r>
            <a:r>
              <a:rPr lang="en-US">
                <a:latin typeface="Segoe UI" panose="020B0502040204020203" pitchFamily="34" charset="0"/>
                <a:cs typeface="Segoe UI" panose="020B0502040204020203" pitchFamily="34" charset="0"/>
              </a:rPr>
              <a:t> empowers you with Git support out-of-the-box. Many other source control providers are available through extensions.</a:t>
            </a:r>
          </a:p>
          <a:p>
            <a:r>
              <a:rPr lang="en-US">
                <a:latin typeface="Segoe UI" panose="020B0502040204020203" pitchFamily="34" charset="0"/>
                <a:cs typeface="Segoe UI" panose="020B0502040204020203" pitchFamily="34" charset="0"/>
                <a:hlinkClick r:id="rId4"/>
              </a:rPr>
              <a:t>GitHub </a:t>
            </a:r>
            <a:r>
              <a:rPr lang="en-US" err="1">
                <a:latin typeface="Segoe UI" panose="020B0502040204020203" pitchFamily="34" charset="0"/>
                <a:cs typeface="Segoe UI" panose="020B0502040204020203" pitchFamily="34" charset="0"/>
                <a:hlinkClick r:id="rId4"/>
              </a:rPr>
              <a:t>Codespaces</a:t>
            </a:r>
            <a:r>
              <a:rPr lang="en-US">
                <a:latin typeface="Segoe UI" panose="020B0502040204020203" pitchFamily="34" charset="0"/>
                <a:cs typeface="Segoe UI" panose="020B0502040204020203" pitchFamily="34" charset="0"/>
              </a:rPr>
              <a:t> provides cloud-powered development environments for any activity - whether it's a long-term project, or a short-term task like reviewing a pull request.</a:t>
            </a: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1330433"/>
            <a:ext cx="4435906" cy="538736"/>
          </a:xfrm>
        </p:spPr>
        <p:txBody>
          <a:bodyPr/>
          <a:lstStyle/>
          <a:p>
            <a:r>
              <a:rPr lang="en-US" dirty="0">
                <a:latin typeface="Segoe UI" panose="020B0502040204020203" pitchFamily="34" charset="0"/>
                <a:cs typeface="Segoe UI" panose="020B0502040204020203" pitchFamily="34" charset="0"/>
              </a:rPr>
              <a:t>Code anywhere</a:t>
            </a: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There's a lot more to an editor. Whether it's using built-in features or rich extensions, there's something for everyone.</a:t>
            </a: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2998767" y="821407"/>
            <a:ext cx="6194467" cy="764994"/>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Code with rich features</a:t>
            </a: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30"/>
            <a:ext cx="4435909" cy="2154116"/>
          </a:xfrm>
        </p:spPr>
        <p:txBody>
          <a:bodyPr/>
          <a:lstStyle/>
          <a:p>
            <a:r>
              <a:rPr lang="en-US" dirty="0">
                <a:latin typeface="Segoe UI" panose="020B0502040204020203" pitchFamily="34" charset="0"/>
                <a:cs typeface="Segoe UI" panose="020B0502040204020203" pitchFamily="34" charset="0"/>
              </a:rPr>
              <a:t>Tackle complex, multi-step tasks. Agent mode reads your codebase, suggests edits across files, runs terminal commands, and responds to compile or test failures — all in a loop until the job is done. Further refine agent mode to fit your team's workflows with VS Code extensions and Model Context Protocol (MCP) servers.</a:t>
            </a: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en-US" dirty="0">
                <a:latin typeface="Segoe UI Semibold" panose="020B0702040204020203" pitchFamily="34" charset="0"/>
                <a:cs typeface="Segoe UI Semibold" panose="020B0702040204020203" pitchFamily="34" charset="0"/>
              </a:rPr>
              <a:t>Any model for any team</a:t>
            </a: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en-US" dirty="0">
                <a:latin typeface="Segoe UI" panose="020B0502040204020203" pitchFamily="34" charset="0"/>
                <a:cs typeface="Segoe UI" panose="020B0502040204020203" pitchFamily="34" charset="0"/>
              </a:rPr>
              <a:t>Use AI models like Claude Sonnet out of the box, or bring your own key to access models from Azure, Anthropic, Google, </a:t>
            </a:r>
            <a:r>
              <a:rPr lang="en-US" dirty="0" err="1">
                <a:latin typeface="Segoe UI" panose="020B0502040204020203" pitchFamily="34" charset="0"/>
                <a:cs typeface="Segoe UI" panose="020B0502040204020203" pitchFamily="34" charset="0"/>
              </a:rPr>
              <a:t>Ollama</a:t>
            </a:r>
            <a:r>
              <a:rPr lang="en-US" dirty="0">
                <a:latin typeface="Segoe UI" panose="020B0502040204020203" pitchFamily="34" charset="0"/>
                <a:cs typeface="Segoe UI" panose="020B0502040204020203" pitchFamily="34" charset="0"/>
              </a:rPr>
              <a:t>, OpenAI, and </a:t>
            </a:r>
            <a:r>
              <a:rPr lang="en-US" dirty="0" err="1">
                <a:latin typeface="Segoe UI" panose="020B0502040204020203" pitchFamily="34" charset="0"/>
                <a:cs typeface="Segoe UI" panose="020B0502040204020203" pitchFamily="34" charset="0"/>
              </a:rPr>
              <a:t>OpenRouter</a:t>
            </a:r>
            <a:r>
              <a:rPr lang="en-US" dirty="0">
                <a:latin typeface="Segoe UI" panose="020B0502040204020203" pitchFamily="34" charset="0"/>
                <a:cs typeface="Segoe UI" panose="020B0502040204020203" pitchFamily="34" charset="0"/>
              </a:rPr>
              <a:t>.</a:t>
            </a: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814357"/>
            <a:ext cx="3239551" cy="457200"/>
          </a:xfrm>
        </p:spPr>
        <p:txBody>
          <a:bodyPr/>
          <a:lstStyle/>
          <a:p>
            <a:r>
              <a:rPr lang="en-US" dirty="0">
                <a:latin typeface="Segoe UI Semibold" panose="020B0702040204020203" pitchFamily="34" charset="0"/>
                <a:cs typeface="Segoe UI Semibold" panose="020B0702040204020203" pitchFamily="34" charset="0"/>
              </a:rPr>
              <a:t>An expert on your codebase</a:t>
            </a: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en-US">
                <a:latin typeface="Segoe UI" panose="020B0502040204020203" pitchFamily="34" charset="0"/>
                <a:cs typeface="Segoe UI" panose="020B0502040204020203" pitchFamily="34" charset="0"/>
              </a:rPr>
              <a:t>Your codebase is indexed locally and remotely (on GitHub) to understand what's relevant, enabling fast, context-aware interactions.</a:t>
            </a: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AI that works the way you do</a:t>
            </a: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en-US">
                <a:latin typeface="Segoe UI" panose="020B0502040204020203" pitchFamily="34" charset="0"/>
                <a:cs typeface="Segoe UI" panose="020B0502040204020203" pitchFamily="34" charset="0"/>
              </a:rPr>
              <a:t>Personalize interactions using custom instructions and reusable prompt files tailored to your workflows, tools, and projects.</a:t>
            </a: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3"/>
          <a:srcRect t="-30834" b="-30834"/>
          <a:stretch>
            <a:fillRect/>
          </a:stretch>
        </p:blipFill>
        <p:spPr>
          <a:xfrm>
            <a:off x="420061" y="658537"/>
            <a:ext cx="3739441" cy="3386820"/>
          </a:xfrm>
          <a:prstGeom prst="roundRect">
            <a:avLst>
              <a:gd name="adj" fmla="val 2850"/>
            </a:avLst>
          </a:prstGeom>
        </p:spPr>
      </p:pic>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4"/>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5"/>
          <a:srcRect t="-36225" b="-36225"/>
          <a:stretch>
            <a:fillRect/>
          </a:stretch>
        </p:blipFill>
        <p:spPr>
          <a:xfrm>
            <a:off x="7864795" y="1187780"/>
            <a:ext cx="3255602" cy="3002308"/>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564127"/>
          </a:xfrm>
        </p:spPr>
        <p:txBody>
          <a:bodyPr/>
          <a:lstStyle/>
          <a:p>
            <a:r>
              <a:rPr lang="en-US" dirty="0">
                <a:latin typeface="Segoe UI" panose="020B0502040204020203" pitchFamily="34" charset="0"/>
                <a:cs typeface="Segoe UI" panose="020B0502040204020203" pitchFamily="34" charset="0"/>
              </a:rPr>
              <a:t>VS Code predicts your next move as you code. Use the Tab key to accept AI-powered suggestions right in your editor. It intelligently recommends what to change — and where — based on the edits you're already making.</a:t>
            </a: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Your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07843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Real time code suggestions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4" y="3494826"/>
            <a:ext cx="2387147"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Comments to code </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339654"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Improved gpt4o-copilot model</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Inline chat commands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Collaborate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Create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the new command center...|</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Developers spend only a fraction </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of their time writing new code</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lang="en-US" sz="1400" kern="0" spc="-28">
                <a:solidFill>
                  <a:srgbClr val="F5F5F5">
                    <a:alpha val="100000"/>
                  </a:srgbClr>
                </a:solidFill>
                <a:latin typeface="Segoe UI Variable Display Regular"/>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GitHub Copilot can help you with everything</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lang="en-US" sz="1400" kern="0" spc="-28">
                <a:solidFill>
                  <a:srgbClr val="F5F5F5">
                    <a:alpha val="100000"/>
                  </a:srgbClr>
                </a:solidFill>
                <a:latin typeface="Segoe UI Variable Display Regular"/>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a:lnSpc>
                <a:spcPts val="2344"/>
              </a:lnSpc>
            </a:pPr>
            <a:r>
              <a:rPr lang="en-US" sz="1600">
                <a:solidFill>
                  <a:srgbClr val="3794FF">
                    <a:alpha val="100000"/>
                  </a:srgbClr>
                </a:solidFill>
                <a:latin typeface="Segoe UI Semibold" pitchFamily="34" charset="0"/>
                <a:ea typeface="Segoe UI Semibold" pitchFamily="34" charset="-122"/>
                <a:cs typeface="Segoe UI Semibold" pitchFamily="34" charset="-120"/>
              </a:rPr>
              <a:t>VS Code Dev Days</a:t>
            </a:r>
            <a:endParaRPr lang="en-US" sz="1600"/>
          </a:p>
        </p:txBody>
      </p:sp>
      <p:sp>
        <p:nvSpPr>
          <p:cNvPr id="5" name="Text 1"/>
          <p:cNvSpPr/>
          <p:nvPr/>
        </p:nvSpPr>
        <p:spPr>
          <a:xfrm>
            <a:off x="507998" y="997265"/>
            <a:ext cx="5985310" cy="4509107"/>
          </a:xfrm>
          <a:prstGeom prst="rect">
            <a:avLst/>
          </a:prstGeom>
          <a:noFill/>
          <a:ln/>
        </p:spPr>
        <p:txBody>
          <a:bodyPr wrap="square" lIns="0" tIns="0" rIns="0" bIns="0" rtlCol="0" anchor="t"/>
          <a:lstStyle/>
          <a:p>
            <a:pPr>
              <a:lnSpc>
                <a:spcPts val="5903"/>
              </a:lnSpc>
            </a:pPr>
            <a:r>
              <a:rPr lang="en-US" sz="4799" kern="0" spc="-144" dirty="0">
                <a:solidFill>
                  <a:srgbClr val="FFFFFF">
                    <a:alpha val="100000"/>
                  </a:srgbClr>
                </a:solidFill>
                <a:latin typeface="Segoe UI Variable Text Semibold" pitchFamily="34" charset="0"/>
              </a:rPr>
              <a:t>VS Code:</a:t>
            </a:r>
          </a:p>
          <a:p>
            <a:pPr>
              <a:lnSpc>
                <a:spcPts val="5903"/>
              </a:lnSpc>
            </a:pPr>
            <a:r>
              <a:rPr lang="en-US" sz="4799" kern="0" spc="-144" dirty="0">
                <a:solidFill>
                  <a:srgbClr val="FFFFFF">
                    <a:alpha val="100000"/>
                  </a:srgbClr>
                </a:solidFill>
                <a:latin typeface="Segoe UI Variable Text Semibold" pitchFamily="34" charset="0"/>
              </a:rPr>
              <a:t>The Open Source</a:t>
            </a:r>
          </a:p>
          <a:p>
            <a:pPr>
              <a:lnSpc>
                <a:spcPts val="5903"/>
              </a:lnSpc>
            </a:pPr>
            <a:r>
              <a:rPr lang="en-US" sz="4799" kern="0" spc="-144" dirty="0">
                <a:solidFill>
                  <a:srgbClr val="FFFFFF">
                    <a:alpha val="100000"/>
                  </a:srgbClr>
                </a:solidFill>
                <a:latin typeface="Segoe UI Variable Text Semibold" pitchFamily="34" charset="0"/>
              </a:rPr>
              <a:t>AI Code Editor</a:t>
            </a:r>
            <a:br>
              <a:rPr lang="en-US" sz="4799" kern="0" spc="-144" dirty="0">
                <a:solidFill>
                  <a:srgbClr val="FFFFFF">
                    <a:alpha val="100000"/>
                  </a:srgbClr>
                </a:solidFill>
                <a:latin typeface="Segoe UI Variable Text Semibold" pitchFamily="34" charset="0"/>
              </a:rPr>
            </a:br>
            <a:endParaRPr lang="en-US" sz="4799" kern="0" spc="-144" dirty="0">
              <a:solidFill>
                <a:srgbClr val="FFFFFF">
                  <a:alpha val="100000"/>
                </a:srgbClr>
              </a:solidFill>
              <a:latin typeface="Segoe UI Variable Text Semibold" pitchFamily="34" charset="0"/>
            </a:endParaRPr>
          </a:p>
          <a:p>
            <a:pPr>
              <a:lnSpc>
                <a:spcPts val="5903"/>
              </a:lnSpc>
            </a:pPr>
            <a:endParaRPr lang="en-US" sz="4799" kern="0" spc="-144" dirty="0">
              <a:solidFill>
                <a:srgbClr val="FFFFFF">
                  <a:alpha val="100000"/>
                </a:srgbClr>
              </a:solidFill>
              <a:latin typeface="Segoe UI Variable Text Semibold" pitchFamily="34" charset="0"/>
            </a:endParaRPr>
          </a:p>
          <a:p>
            <a:pPr>
              <a:lnSpc>
                <a:spcPts val="5903"/>
              </a:lnSpc>
            </a:pPr>
            <a:r>
              <a:rPr lang="en-US" kern="0" spc="-144" dirty="0">
                <a:solidFill>
                  <a:srgbClr val="FFFFFF">
                    <a:alpha val="100000"/>
                  </a:srgbClr>
                </a:solidFill>
                <a:latin typeface="Segoe UI Variable Text Semibold" pitchFamily="34" charset="0"/>
              </a:rPr>
              <a:t>Essential Techniques for GitHub Copilot in VS Code</a:t>
            </a:r>
            <a:br>
              <a:rPr lang="en-US" sz="4799" kern="0" spc="-144" dirty="0">
                <a:solidFill>
                  <a:srgbClr val="FFFFFF">
                    <a:alpha val="100000"/>
                  </a:srgbClr>
                </a:solidFill>
                <a:latin typeface="Segoe UI Variable Text Semibold" pitchFamily="34" charset="0"/>
              </a:rPr>
            </a:br>
            <a:endParaRPr lang="en-US" sz="4799" dirty="0"/>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Now in </a:t>
            </a:r>
            <a:r>
              <a:rPr kumimoji="0" lang="en-US" sz="1400" b="1"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and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Latest Models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Multi-Model Choice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Use the best model for your task and project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with support for the latest models from OpenAI, Anthropic, and Gemini, including GPT </a:t>
            </a:r>
            <a:r>
              <a:rPr lang="en-US" sz="1600" dirty="0">
                <a:solidFill>
                  <a:srgbClr val="FFFFFE"/>
                </a:solidFill>
                <a:latin typeface="Segoe UI" panose="020B0502040204020203" pitchFamily="34" charset="0"/>
                <a:cs typeface="Segoe UI" panose="020B0502040204020203" pitchFamily="34" charset="0"/>
              </a:rPr>
              <a:t>5</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 Gemini 2.5 Pro, and Claude Sonnet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Level up your interactions with GitHub Copilot with support for vision across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Bring Your own model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55454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Connect custom LLM providers and use model that work best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B0BAC3"/>
                </a:solidFill>
                <a:effectLst/>
                <a:uLnTx/>
                <a:uFillTx/>
                <a:latin typeface="Segoe UI" panose="020B0502040204020203" pitchFamily="34" charset="0"/>
                <a:cs typeface="Segoe UI" panose="020B0502040204020203" pitchFamily="34" charset="0"/>
              </a:rPr>
              <a:t>Anthropic, Azure OpenAI (including government), Google Vertex, </a:t>
            </a:r>
            <a:r>
              <a:rPr kumimoji="0" lang="en-US" sz="1600" b="0" i="0" u="none" strike="noStrike" kern="1200" cap="none" spc="0" normalizeH="0" baseline="0" noProof="0" err="1">
                <a:ln>
                  <a:noFill/>
                </a:ln>
                <a:solidFill>
                  <a:srgbClr val="B0BAC3"/>
                </a:solidFill>
                <a:effectLst/>
                <a:uLnTx/>
                <a:uFillTx/>
                <a:latin typeface="Segoe UI" panose="020B0502040204020203" pitchFamily="34" charset="0"/>
                <a:cs typeface="Segoe UI" panose="020B0502040204020203" pitchFamily="34" charset="0"/>
              </a:rPr>
              <a:t>Ollama</a:t>
            </a:r>
            <a:r>
              <a:rPr kumimoji="0" lang="en-US" sz="1600" b="0" i="0" u="none" strike="noStrike" kern="1200" cap="none" spc="0" normalizeH="0" baseline="0" noProof="0">
                <a:ln>
                  <a:noFill/>
                </a:ln>
                <a:solidFill>
                  <a:srgbClr val="B0BAC3"/>
                </a:solidFill>
                <a:effectLst/>
                <a:uLnTx/>
                <a:uFillTx/>
                <a:latin typeface="Segoe UI" panose="020B0502040204020203" pitchFamily="34" charset="0"/>
                <a:cs typeface="Segoe UI" panose="020B0502040204020203" pitchFamily="34" charset="0"/>
              </a:rPr>
              <a:t>, OpenAI, </a:t>
            </a:r>
            <a:r>
              <a:rPr kumimoji="0" lang="en-US" sz="1600" b="0" i="0" u="none" strike="noStrike" kern="1200" cap="none" spc="0" normalizeH="0" baseline="0" noProof="0" err="1">
                <a:ln>
                  <a:noFill/>
                </a:ln>
                <a:solidFill>
                  <a:srgbClr val="B0BAC3"/>
                </a:solidFill>
                <a:effectLst/>
                <a:uLnTx/>
                <a:uFillTx/>
                <a:latin typeface="Segoe UI" panose="020B0502040204020203" pitchFamily="34" charset="0"/>
                <a:cs typeface="Segoe UI" panose="020B0502040204020203" pitchFamily="34" charset="0"/>
              </a:rPr>
              <a:t>OpenRouter</a:t>
            </a:r>
            <a:endParaRPr kumimoji="0" lang="en-US" sz="1800" b="0" i="0" u="none" strike="noStrike" kern="1200" cap="none" spc="0" normalizeH="0" baseline="0" noProof="0">
              <a:ln>
                <a:noFill/>
              </a:ln>
              <a:solidFill>
                <a:srgbClr val="B0BAC3"/>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Public Preview – Copilot Free &amp; Pro only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Build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repeatable, AI-powered workflows for your team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cs typeface="Segoe UI" panose="020B0502040204020203" pitchFamily="34" charset="0"/>
              </a:rPr>
              <a:t>prompt files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 that describe their own prompts, tools, and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Scale domain knowledge from senior engineers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across the team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Next: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Create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 that encapsulate different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 like planning, debugging, etc.</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Extend agent mode with Model Context Protocol (MCP)</a:t>
            </a:r>
            <a:endParaRPr kumimoji="0" lang="en-US" sz="22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181588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Make agent mode your own by adding tools contributed by MCP servers like Figma, GitHub, or Perplexity.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VS Code is the </a:t>
            </a:r>
            <a:r>
              <a:rPr kumimoji="0" lang="en-US" sz="1600" b="0" i="1"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only</a:t>
            </a: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editor to support the full MCP specification, including OAuth, prompts, sampling, and resources.</a:t>
            </a: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969276"/>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Specialized agents to reduce developer toil</a:t>
            </a: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Expert team members to solve specialized problems and reduce engineering toil.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Leading with agents for .NET and Java upgrade, with more in the pipeline.</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Hand off tasks to async agents</a:t>
            </a: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Developers can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achieve even more with agent mode by delegating tasks to coding agent</a:t>
            </a: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Coding agent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works just like any other team member</a:t>
            </a: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  by creating issues and submitting PRs.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Builds on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deep integration with GitHub platform across IDEs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rPr>
              <a:t>developers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a:lnSpc>
                <a:spcPts val="2344"/>
              </a:lnSpc>
            </a:pPr>
            <a:r>
              <a:rPr lang="en-US" sz="1600">
                <a:solidFill>
                  <a:srgbClr val="3794FF">
                    <a:alpha val="100000"/>
                  </a:srgbClr>
                </a:solidFill>
                <a:latin typeface="Segoe UI Semibold" pitchFamily="34" charset="0"/>
                <a:ea typeface="Segoe UI Semibold" pitchFamily="34" charset="-122"/>
                <a:cs typeface="Segoe UI Semibold" pitchFamily="34" charset="-120"/>
              </a:rPr>
              <a:t>VS Code Dev Days</a:t>
            </a:r>
            <a:endParaRPr lang="en-US" sz="1600"/>
          </a:p>
        </p:txBody>
      </p:sp>
      <p:sp>
        <p:nvSpPr>
          <p:cNvPr id="5" name="Text 1"/>
          <p:cNvSpPr/>
          <p:nvPr/>
        </p:nvSpPr>
        <p:spPr>
          <a:xfrm>
            <a:off x="507998" y="997266"/>
            <a:ext cx="6038819" cy="3396808"/>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The Open Source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AI Code Editor</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Essential Techniques for GitHub Copilot in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7054814" y="508380"/>
            <a:ext cx="4629126" cy="3288872"/>
          </a:xfrm>
          <a:prstGeom prst="rect">
            <a:avLst/>
          </a:prstGeom>
        </p:spPr>
      </p:pic>
      <p:pic>
        <p:nvPicPr>
          <p:cNvPr id="7" name="Image 3" descr=" "/>
          <p:cNvPicPr>
            <a:picLocks noChangeAspect="1"/>
          </p:cNvPicPr>
          <p:nvPr/>
        </p:nvPicPr>
        <p:blipFill>
          <a:blip r:embed="rId6"/>
          <a:stretch>
            <a:fillRect/>
          </a:stretch>
        </p:blipFill>
        <p:spPr>
          <a:xfrm>
            <a:off x="507998" y="5676608"/>
            <a:ext cx="673096" cy="673012"/>
          </a:xfrm>
          <a:prstGeom prst="rect">
            <a:avLst/>
          </a:prstGeom>
        </p:spPr>
      </p:pic>
      <p:pic>
        <p:nvPicPr>
          <p:cNvPr id="8" name="Image 4" descr=" "/>
          <p:cNvPicPr>
            <a:picLocks noChangeAspect="1"/>
          </p:cNvPicPr>
          <p:nvPr/>
        </p:nvPicPr>
        <p:blipFill>
          <a:blip r:embed="rId7"/>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stretch>
            <a:fillRect/>
          </a:stretch>
        </p:blipFill>
        <p:spPr>
          <a:xfrm>
            <a:off x="1371593" y="5682957"/>
            <a:ext cx="660397" cy="660314"/>
          </a:xfrm>
          <a:prstGeom prst="rect">
            <a:avLst/>
          </a:prstGeom>
        </p:spPr>
      </p:pic>
      <p:pic>
        <p:nvPicPr>
          <p:cNvPr id="10" name="Image 6"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65" y="6066420"/>
            <a:ext cx="48152" cy="106614"/>
          </a:xfrm>
          <a:prstGeom prst="rect">
            <a:avLst/>
          </a:prstGeom>
        </p:spPr>
      </p:pic>
      <p:pic>
        <p:nvPicPr>
          <p:cNvPr id="11" name="Image 7"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43066" y="6066420"/>
            <a:ext cx="48152" cy="106614"/>
          </a:xfrm>
          <a:prstGeom prst="rect">
            <a:avLst/>
          </a:prstGeom>
        </p:spPr>
      </p:pic>
      <p:sp>
        <p:nvSpPr>
          <p:cNvPr id="12" name="Text 2"/>
          <p:cNvSpPr/>
          <p:nvPr/>
        </p:nvSpPr>
        <p:spPr>
          <a:xfrm>
            <a:off x="10039298" y="1778215"/>
            <a:ext cx="2770702" cy="833858"/>
          </a:xfrm>
          <a:prstGeom prst="rect">
            <a:avLst/>
          </a:prstGeom>
          <a:noFill/>
          <a:ln/>
        </p:spPr>
        <p:txBody>
          <a:bodyPr wrap="square" lIns="0" tIns="0" rIns="0" bIns="0" rtlCol="0" anchor="t"/>
          <a:lstStyle/>
          <a:p>
            <a:pPr>
              <a:lnSpc>
                <a:spcPts val="2929"/>
              </a:lnSpc>
            </a:pPr>
            <a:r>
              <a:rPr lang="en-US" sz="2000">
                <a:solidFill>
                  <a:srgbClr val="FFFFFF">
                    <a:alpha val="100000"/>
                  </a:srgbClr>
                </a:solidFill>
                <a:latin typeface="Segoe UI Semibold" pitchFamily="34" charset="0"/>
                <a:ea typeface="Segoe UI Semibold" pitchFamily="34" charset="-122"/>
                <a:cs typeface="Segoe UI Semibold" pitchFamily="34" charset="-120"/>
              </a:rPr>
              <a:t>Firstname </a:t>
            </a:r>
            <a:endParaRPr lang="en-US" sz="2000"/>
          </a:p>
          <a:p>
            <a:pPr>
              <a:lnSpc>
                <a:spcPts val="2929"/>
              </a:lnSpc>
            </a:pPr>
            <a:r>
              <a:rPr lang="en-US" sz="2000">
                <a:solidFill>
                  <a:srgbClr val="FFFFFF">
                    <a:alpha val="100000"/>
                  </a:srgbClr>
                </a:solidFill>
                <a:latin typeface="Segoe UI Semibold" pitchFamily="34" charset="0"/>
                <a:ea typeface="Segoe UI Semibold" pitchFamily="34" charset="-122"/>
                <a:cs typeface="Segoe UI Semibold" pitchFamily="34" charset="-120"/>
              </a:rPr>
              <a:t>Lastname</a:t>
            </a:r>
            <a:endParaRPr lang="en-US" sz="2000"/>
          </a:p>
        </p:txBody>
      </p:sp>
      <p:sp>
        <p:nvSpPr>
          <p:cNvPr id="13" name="Text 3"/>
          <p:cNvSpPr/>
          <p:nvPr/>
        </p:nvSpPr>
        <p:spPr>
          <a:xfrm>
            <a:off x="10039298" y="2578211"/>
            <a:ext cx="2736836" cy="273014"/>
          </a:xfrm>
          <a:prstGeom prst="rect">
            <a:avLst/>
          </a:prstGeom>
          <a:noFill/>
          <a:ln/>
        </p:spPr>
        <p:txBody>
          <a:bodyPr wrap="square" lIns="0" tIns="0" rIns="0" bIns="0" rtlCol="0" anchor="t"/>
          <a:lstStyle/>
          <a:p>
            <a:pPr>
              <a:lnSpc>
                <a:spcPts val="1758"/>
              </a:lnSpc>
            </a:pPr>
            <a:r>
              <a:rPr lang="en-US" sz="1200">
                <a:solidFill>
                  <a:srgbClr val="FFFFFF">
                    <a:alpha val="100000"/>
                  </a:srgbClr>
                </a:solidFill>
                <a:latin typeface="Segoe UI Semibold" pitchFamily="34" charset="0"/>
                <a:ea typeface="Segoe UI Semibold" pitchFamily="34" charset="-122"/>
                <a:cs typeface="Segoe UI Semibold" pitchFamily="34" charset="-120"/>
              </a:rPr>
              <a:t>Title</a:t>
            </a:r>
            <a:endParaRPr lang="en-US" sz="1200"/>
          </a:p>
        </p:txBody>
      </p:sp>
      <p:pic>
        <p:nvPicPr>
          <p:cNvPr id="14" name="Image 8" descr=" "/>
          <p:cNvPicPr>
            <a:picLocks noChangeAspect="1"/>
          </p:cNvPicPr>
          <p:nvPr/>
        </p:nvPicPr>
        <p:blipFill>
          <a:blip r:embed="rId12"/>
          <a:stretch>
            <a:fillRect/>
          </a:stretch>
        </p:blipFill>
        <p:spPr>
          <a:xfrm>
            <a:off x="7619961" y="1136949"/>
            <a:ext cx="2025639" cy="20253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E87F62-B5AA-C9BB-E5EF-F422FFD03A3B}"/>
              </a:ext>
            </a:extLst>
          </p:cNvPr>
          <p:cNvSpPr>
            <a:spLocks noGrp="1"/>
          </p:cNvSpPr>
          <p:nvPr>
            <p:ph type="pic" idx="2"/>
          </p:nvPr>
        </p:nvSpPr>
        <p:spPr/>
        <p:txBody>
          <a:bodyPr/>
          <a:lstStyle/>
          <a:p>
            <a:endParaRPr lang="en-US"/>
          </a:p>
        </p:txBody>
      </p:sp>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p:txBody>
          <a:bodyPr/>
          <a:lstStyle/>
          <a:p>
            <a:endParaRPr lang="en-US" dirty="0"/>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EB1148AD-2AC3-7671-B6B3-5947431C5F25}"/>
              </a:ext>
            </a:extLst>
          </p:cNvPr>
          <p:cNvSpPr>
            <a:spLocks noGrp="1"/>
          </p:cNvSpPr>
          <p:nvPr>
            <p:ph type="body" sz="quarter" idx="25"/>
          </p:nvPr>
        </p:nvSpPr>
        <p:spPr/>
        <p:txBody>
          <a:bodyPr/>
          <a:lstStyle/>
          <a:p>
            <a:endParaRPr lang="en-US"/>
          </a:p>
        </p:txBody>
      </p:sp>
      <p:sp>
        <p:nvSpPr>
          <p:cNvPr id="6" name="Text Placeholder 5">
            <a:extLst>
              <a:ext uri="{FF2B5EF4-FFF2-40B4-BE49-F238E27FC236}">
                <a16:creationId xmlns:a16="http://schemas.microsoft.com/office/drawing/2014/main" id="{66EA126F-EEEB-1BA5-5BDE-27AD9BBB4DF9}"/>
              </a:ext>
            </a:extLst>
          </p:cNvPr>
          <p:cNvSpPr>
            <a:spLocks noGrp="1"/>
          </p:cNvSpPr>
          <p:nvPr>
            <p:ph type="body" sz="quarter" idx="26"/>
          </p:nvPr>
        </p:nvSpPr>
        <p:spPr/>
        <p:txBody>
          <a:bodyPr/>
          <a:lstStyle/>
          <a:p>
            <a:endParaRPr lang="en-US"/>
          </a:p>
        </p:txBody>
      </p:sp>
      <p:sp>
        <p:nvSpPr>
          <p:cNvPr id="7" name="Text Placeholder 6">
            <a:extLst>
              <a:ext uri="{FF2B5EF4-FFF2-40B4-BE49-F238E27FC236}">
                <a16:creationId xmlns:a16="http://schemas.microsoft.com/office/drawing/2014/main" id="{0745F880-33A0-B7AF-53E8-7F11D4395324}"/>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5682E449-E66A-7DA8-036A-89F26323C505}"/>
              </a:ext>
            </a:extLst>
          </p:cNvPr>
          <p:cNvSpPr>
            <a:spLocks noGrp="1"/>
          </p:cNvSpPr>
          <p:nvPr>
            <p:ph type="body" sz="quarter" idx="29"/>
          </p:nvPr>
        </p:nvSpPr>
        <p:spPr/>
        <p:txBody>
          <a:bodyPr/>
          <a:lstStyle/>
          <a:p>
            <a:endParaRPr lang="en-US"/>
          </a:p>
        </p:txBody>
      </p:sp>
      <p:sp>
        <p:nvSpPr>
          <p:cNvPr id="9" name="Text Placeholder 8">
            <a:extLst>
              <a:ext uri="{FF2B5EF4-FFF2-40B4-BE49-F238E27FC236}">
                <a16:creationId xmlns:a16="http://schemas.microsoft.com/office/drawing/2014/main" id="{138163D9-0645-0920-AC29-CFC1510A5531}"/>
              </a:ext>
            </a:extLst>
          </p:cNvPr>
          <p:cNvSpPr>
            <a:spLocks noGrp="1"/>
          </p:cNvSpPr>
          <p:nvPr>
            <p:ph type="body" sz="quarter" idx="31"/>
          </p:nvPr>
        </p:nvSpPr>
        <p:spPr/>
        <p:txBody>
          <a:bodyPr/>
          <a:lstStyle/>
          <a:p>
            <a:endParaRPr lang="en-US"/>
          </a:p>
        </p:txBody>
      </p:sp>
      <p:sp>
        <p:nvSpPr>
          <p:cNvPr id="10" name="Text Placeholder 9">
            <a:extLst>
              <a:ext uri="{FF2B5EF4-FFF2-40B4-BE49-F238E27FC236}">
                <a16:creationId xmlns:a16="http://schemas.microsoft.com/office/drawing/2014/main" id="{4EF12B2F-9600-B627-21E6-305F98E81055}"/>
              </a:ext>
            </a:extLst>
          </p:cNvPr>
          <p:cNvSpPr>
            <a:spLocks noGrp="1"/>
          </p:cNvSpPr>
          <p:nvPr>
            <p:ph type="body" sz="quarter" idx="32"/>
          </p:nvPr>
        </p:nvSpPr>
        <p:spPr/>
        <p:txBody>
          <a:bodyPr/>
          <a:lstStyle/>
          <a:p>
            <a:endParaRPr lang="en-US"/>
          </a:p>
        </p:txBody>
      </p:sp>
      <p:sp>
        <p:nvSpPr>
          <p:cNvPr id="11" name="Picture Placeholder 10">
            <a:extLst>
              <a:ext uri="{FF2B5EF4-FFF2-40B4-BE49-F238E27FC236}">
                <a16:creationId xmlns:a16="http://schemas.microsoft.com/office/drawing/2014/main" id="{9D5F717E-A7D7-2AAF-500D-03E29B71E1D2}"/>
              </a:ext>
            </a:extLst>
          </p:cNvPr>
          <p:cNvSpPr>
            <a:spLocks noGrp="1"/>
          </p:cNvSpPr>
          <p:nvPr>
            <p:ph type="pic" idx="33"/>
          </p:nvPr>
        </p:nvSpPr>
        <p:spPr/>
        <p:txBody>
          <a:bodyPr/>
          <a:lstStyle/>
          <a:p>
            <a:endParaRPr lang="en-US"/>
          </a:p>
        </p:txBody>
      </p:sp>
      <p:sp>
        <p:nvSpPr>
          <p:cNvPr id="12" name="Picture Placeholder 11">
            <a:extLst>
              <a:ext uri="{FF2B5EF4-FFF2-40B4-BE49-F238E27FC236}">
                <a16:creationId xmlns:a16="http://schemas.microsoft.com/office/drawing/2014/main" id="{C7111EA3-388F-0647-AD84-14412EA01199}"/>
              </a:ext>
            </a:extLst>
          </p:cNvPr>
          <p:cNvSpPr>
            <a:spLocks noGrp="1"/>
          </p:cNvSpPr>
          <p:nvPr>
            <p:ph type="pic" idx="34"/>
          </p:nvPr>
        </p:nvSpPr>
        <p:spPr/>
        <p:txBody>
          <a:bodyPr/>
          <a:lstStyle/>
          <a:p>
            <a:endParaRPr lang="en-US"/>
          </a:p>
        </p:txBody>
      </p:sp>
      <p:sp>
        <p:nvSpPr>
          <p:cNvPr id="13" name="Picture Placeholder 12">
            <a:extLst>
              <a:ext uri="{FF2B5EF4-FFF2-40B4-BE49-F238E27FC236}">
                <a16:creationId xmlns:a16="http://schemas.microsoft.com/office/drawing/2014/main" id="{45EDC729-398C-D919-4E9C-A63C5457E1D1}"/>
              </a:ext>
            </a:extLst>
          </p:cNvPr>
          <p:cNvSpPr>
            <a:spLocks noGrp="1"/>
          </p:cNvSpPr>
          <p:nvPr>
            <p:ph type="pic" idx="35"/>
          </p:nvPr>
        </p:nvSpPr>
        <p:spPr/>
        <p:txBody>
          <a:bodyPr/>
          <a:lstStyle/>
          <a:p>
            <a:endParaRPr lang="en-US"/>
          </a:p>
        </p:txBody>
      </p:sp>
    </p:spTree>
    <p:extLst>
      <p:ext uri="{BB962C8B-B14F-4D97-AF65-F5344CB8AC3E}">
        <p14:creationId xmlns:p14="http://schemas.microsoft.com/office/powerpoint/2010/main" val="108866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a:latin typeface="Segoe UI" panose="020B0502040204020203" pitchFamily="34" charset="0"/>
                <a:cs typeface="Segoe UI" panose="020B0502040204020203" pitchFamily="34" charset="0"/>
              </a:rPr>
              <a:t>Introduction to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Latest AI Features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Visual Studio Family</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effectLst/>
                <a:uLnTx/>
                <a:uFillTx/>
                <a:latin typeface="Segoe UI" panose="020B0502040204020203" pitchFamily="34" charset="0"/>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Segoe UI" panose="020B0502040204020203" pitchFamily="34" charset="0"/>
                <a:cs typeface="Segoe UI" panose="020B0502040204020203" pitchFamily="34" charset="0"/>
              </a:rPr>
              <a:t>50+ million monthly active developers</a:t>
            </a: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Segoe UI" panose="020B0502040204020203" pitchFamily="34" charset="0"/>
                <a:cs typeface="Segoe UI" panose="020B0502040204020203" pitchFamily="34" charset="0"/>
              </a:rPr>
              <a:t>150 million developers worldwide</a:t>
            </a: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1564127"/>
          </a:xfrm>
        </p:spPr>
        <p:txBody>
          <a:bodyPr/>
          <a:lstStyle/>
          <a:p>
            <a:r>
              <a:rPr lang="en-US" dirty="0">
                <a:latin typeface="Segoe UI" panose="020B0502040204020203" pitchFamily="34" charset="0"/>
                <a:cs typeface="Segoe UI" panose="020B0502040204020203" pitchFamily="34" charset="0"/>
              </a:rPr>
              <a:t>Customize VS Code with AI-powered functionality from extensions and Model Context Protocol servers to use in Chat. Or, </a:t>
            </a:r>
            <a:r>
              <a:rPr lang="en-US" dirty="0">
                <a:latin typeface="Segoe UI" panose="020B0502040204020203" pitchFamily="34" charset="0"/>
                <a:cs typeface="Segoe UI" panose="020B0502040204020203" pitchFamily="34" charset="0"/>
                <a:hlinkClick r:id="rId3"/>
              </a:rPr>
              <a:t>build your own extension</a:t>
            </a:r>
            <a:r>
              <a:rPr lang="en-US" dirty="0">
                <a:latin typeface="Segoe UI" panose="020B0502040204020203" pitchFamily="34" charset="0"/>
                <a:cs typeface="Segoe UI" panose="020B0502040204020203" pitchFamily="34" charset="0"/>
              </a:rPr>
              <a:t> to power your team's unique scenarios.</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with extensions</a:t>
            </a: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4"/>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546115"/>
            <a:ext cx="4435909" cy="1564127"/>
          </a:xfrm>
        </p:spPr>
        <p:txBody>
          <a:bodyPr/>
          <a:lstStyle/>
          <a:p>
            <a:r>
              <a:rPr lang="en-US">
                <a:latin typeface="Segoe UI" panose="020B0502040204020203" pitchFamily="34" charset="0"/>
                <a:cs typeface="Segoe UI" panose="020B0502040204020203" pitchFamily="34" charset="0"/>
              </a:rPr>
              <a:t>VS Code supports almost every major programming language. Several ship in the box, like JavaScript, TypeScript, CSS, and HTML, but extensions for others can be found in the VS Code Marketplace.</a:t>
            </a: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in any language</a:t>
            </a: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Customize your VS Code UI and layout so that it fits your coding style.</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let you modify the colors in VS Code's user interface to suit your preferences and work environment.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enables you to share your user settings across your VS Code instances with the Settings Sync feature.</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let you create sets of customizations and quickly switch between them or share them with others.</a:t>
            </a: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Fully customizable</a:t>
            </a: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0</TotalTime>
  <Words>2739</Words>
  <Application>Microsoft Office PowerPoint</Application>
  <PresentationFormat>Widescreen</PresentationFormat>
  <Paragraphs>227</Paragraphs>
  <Slides>31</Slides>
  <Notes>30</Notes>
  <HiddenSlides>0</HiddenSlides>
  <MMClips>4</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31</vt:i4>
      </vt:variant>
    </vt:vector>
  </HeadingPairs>
  <TitlesOfParts>
    <vt:vector size="47"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2025-08-14T19:54:55Z</dcterms:created>
  <dcterms:modified xsi:type="dcterms:W3CDTF">2025-08-14T22:36:46Z</dcterms:modified>
  <cp:category/>
</cp:coreProperties>
</file>